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ad098641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ad098641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ad82765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ad82765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d82765c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d82765c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1bd1565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1bd1565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1bd1565f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1bd1565f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91dce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2691dc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ad09864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ad09864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b7b10a2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b7b10a2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ad82765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ad82765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b34029b0e_2_0:notes"/>
          <p:cNvSpPr/>
          <p:nvPr>
            <p:ph idx="2" type="sldImg"/>
          </p:nvPr>
        </p:nvSpPr>
        <p:spPr>
          <a:xfrm>
            <a:off x="2143125" y="685800"/>
            <a:ext cx="25725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cb34029b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ad82765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ad82765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ad09864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ad09864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d098641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ad098641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a8da65d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a8da65d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674b93e6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674b93e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">
  <p:cSld name="1_Text Box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664739" y="1305790"/>
            <a:ext cx="1056900" cy="0"/>
          </a:xfrm>
          <a:prstGeom prst="straightConnector1">
            <a:avLst/>
          </a:prstGeom>
          <a:noFill/>
          <a:ln cap="flat" cmpd="sng" w="38100">
            <a:solidFill>
              <a:srgbClr val="DDD4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13"/>
          <p:cNvSpPr txBox="1"/>
          <p:nvPr>
            <p:ph type="title"/>
          </p:nvPr>
        </p:nvSpPr>
        <p:spPr>
          <a:xfrm>
            <a:off x="555171" y="613748"/>
            <a:ext cx="7960200" cy="47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78930" y="1565413"/>
            <a:ext cx="5386500" cy="326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B4270"/>
                </a:solidFill>
              </a:defRPr>
            </a:lvl1pPr>
            <a:lvl2pPr indent="-3238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-"/>
              <a:defRPr>
                <a:solidFill>
                  <a:srgbClr val="0B4270"/>
                </a:solidFill>
              </a:defRPr>
            </a:lvl2pPr>
            <a:lvl3pPr indent="-314325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5pPr>
            <a:lvl6pPr indent="-314325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664739" y="1305790"/>
            <a:ext cx="1056900" cy="0"/>
          </a:xfrm>
          <a:prstGeom prst="straightConnector1">
            <a:avLst/>
          </a:prstGeom>
          <a:noFill/>
          <a:ln cap="flat" cmpd="sng" w="38100">
            <a:solidFill>
              <a:srgbClr val="DDD4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title"/>
          </p:nvPr>
        </p:nvSpPr>
        <p:spPr>
          <a:xfrm>
            <a:off x="555171" y="613748"/>
            <a:ext cx="7960200" cy="47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78930" y="1565413"/>
            <a:ext cx="5386500" cy="326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B4270"/>
                </a:solidFill>
              </a:defRPr>
            </a:lvl1pPr>
            <a:lvl2pPr indent="-3238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-"/>
              <a:defRPr>
                <a:solidFill>
                  <a:srgbClr val="0B4270"/>
                </a:solidFill>
              </a:defRPr>
            </a:lvl2pPr>
            <a:lvl3pPr indent="-314325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5pPr>
            <a:lvl6pPr indent="-314325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Presentation 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600200" y="2701530"/>
            <a:ext cx="6858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852" y="4073867"/>
            <a:ext cx="982770" cy="9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1600200" y="3687580"/>
            <a:ext cx="68580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None/>
              <a:defRPr b="0" i="0" sz="13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None/>
              <a:defRPr b="0" i="0"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None/>
              <a:defRPr b="0" i="0"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None/>
              <a:defRPr b="0" i="0"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None/>
              <a:defRPr b="0" i="0"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hyperlink" Target="https://switchboard.clarin.eu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www.clarin.eu/resource-families" TargetMode="External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www.clarin.eu/content/learning-hub" TargetMode="External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www.clarin.eu/content/learning-hub" TargetMode="External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hyperlink" Target="https://www.clarin.eu/content/newsflash" TargetMode="External"/><Relationship Id="rId13" Type="http://schemas.openxmlformats.org/officeDocument/2006/relationships/image" Target="../media/image23.png"/><Relationship Id="rId12" Type="http://schemas.openxmlformats.org/officeDocument/2006/relationships/hyperlink" Target="https://www.clarin.eu/content/clarin-caf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www.clarin.eu/content/learning-hub" TargetMode="External"/><Relationship Id="rId9" Type="http://schemas.openxmlformats.org/officeDocument/2006/relationships/image" Target="../media/image18.png"/><Relationship Id="rId15" Type="http://schemas.openxmlformats.org/officeDocument/2006/relationships/image" Target="../media/image21.png"/><Relationship Id="rId14" Type="http://schemas.openxmlformats.org/officeDocument/2006/relationships/hyperlink" Target="https://www.clarin.eu/content/documents-policies" TargetMode="External"/><Relationship Id="rId17" Type="http://schemas.openxmlformats.org/officeDocument/2006/relationships/image" Target="../media/image24.png"/><Relationship Id="rId16" Type="http://schemas.openxmlformats.org/officeDocument/2006/relationships/hyperlink" Target="https://www.clarin.eu/content/clarin-impact-stories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www.clarin.eu/Tour-de-CLARIN" TargetMode="External"/><Relationship Id="rId7" Type="http://schemas.openxmlformats.org/officeDocument/2006/relationships/image" Target="../media/image19.png"/><Relationship Id="rId8" Type="http://schemas.openxmlformats.org/officeDocument/2006/relationships/hyperlink" Target="https://www.clarin.eu/content/value-proposi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www.clarin.eu/content/clarin-nutshel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hyperlink" Target="https://www.clarin.eu/content/national-consortia" TargetMode="External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hyperlink" Target="https://www.clarin.eu/content/clarin-centres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s://vlo.clarin.e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827375" y="561375"/>
            <a:ext cx="3891600" cy="23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CLARIN</a:t>
            </a:r>
            <a:endParaRPr b="1" sz="3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813550" y="3197650"/>
            <a:ext cx="52197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Francesca Frontini, Giulia Pedonese and Iulianna van der Lek</a:t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 September 2024</a:t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FAIR-by-Design Training for CLARIN Community</a:t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3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986225" y="83675"/>
            <a:ext cx="75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Language Resource Switchboard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4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76600" y="1286575"/>
            <a:ext cx="53526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Upload a text to find a matching tool for NLP tasks. It can be accessed directly from the VLO.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50" y="163075"/>
            <a:ext cx="654375" cy="6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195" y="1213300"/>
            <a:ext cx="3334675" cy="31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25" y="2400550"/>
            <a:ext cx="4681575" cy="14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30750" y="474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https://switchboard.clarin.eu/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35935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</a:t>
            </a: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Resource Families</a:t>
            </a:r>
            <a:r>
              <a:rPr lang="en-GB" sz="24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64975" y="4746600"/>
            <a:ext cx="52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https://www.clarin.eu/resource-families</a:t>
            </a:r>
            <a:endParaRPr sz="400">
              <a:solidFill>
                <a:schemeClr val="lt1"/>
              </a:solidFill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650" y="659550"/>
            <a:ext cx="5668327" cy="40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35935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 Learning Hub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4975" y="4746600"/>
            <a:ext cx="52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https://www.clarin.eu/content/learning-hub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675" y="598100"/>
            <a:ext cx="4973969" cy="41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351025" y="8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 Learning Hub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64975" y="4746600"/>
            <a:ext cx="52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https://www.clarin.eu/content/learning-hub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24100" y="660650"/>
            <a:ext cx="47220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2022: We started thinking about FAIR Training when collecting materials from the CLARIN community via the </a:t>
            </a:r>
            <a:r>
              <a:rPr i="1" lang="en-GB" sz="1600">
                <a:solidFill>
                  <a:schemeClr val="dk2"/>
                </a:solidFill>
              </a:rPr>
              <a:t>Teaching with CLARIN call</a:t>
            </a:r>
            <a:r>
              <a:rPr lang="en-GB" sz="1600">
                <a:solidFill>
                  <a:schemeClr val="dk2"/>
                </a:solidFill>
              </a:rPr>
              <a:t>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Got involved in various task forces debating on the topic, e.g. Open AIRE Community of Practice for training coordinators, ELIXIR FAIR Training, EOSC OA Working Group on Training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In 2023 we noticed the Skills4EOSC FAIR-by-Design method and proposed to adapt it for CLARIN at the CLARIN Bazaar 2023.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000" y="-12175"/>
            <a:ext cx="3616001" cy="47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5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 More</a:t>
            </a:r>
            <a:endParaRPr b="1" sz="18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Google Shape;218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875" y="29160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125" y="1017725"/>
            <a:ext cx="1800003" cy="18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10492" y="1377459"/>
            <a:ext cx="1800000" cy="23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81625" y="2916025"/>
            <a:ext cx="1800003" cy="18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7400" y="10177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7400" y="29160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55750" y="1017725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888750" y="1118250"/>
            <a:ext cx="8001900" cy="28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You!</a:t>
            </a:r>
            <a:endParaRPr b="1" sz="4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www.clarin.eu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clarin@clarin.eu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35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 in 8 Bullets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59350" y="1134175"/>
            <a:ext cx="85206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i="1" lang="en-GB"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i="1" lang="en-GB">
                <a:latin typeface="Source Sans Pro"/>
                <a:ea typeface="Source Sans Pro"/>
                <a:cs typeface="Source Sans Pro"/>
                <a:sym typeface="Source Sans Pro"/>
              </a:rPr>
              <a:t>Common Language Resources and Technology Infrastructure’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ESFRI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roadmap (2006), </a:t>
            </a: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ESFRI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ERIC status (2012), Landmark (2016)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Easy and sustainable access for scholars in Social Sciences and Humanities (SSH):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899" lvl="0" marL="9900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digital language data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(written, spoken, video or multimodal)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899" lvl="0" marL="9900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to discover, analyse, combine data wherever they are located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899" lvl="0" marL="9900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single sign-on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environment (</a:t>
            </a:r>
            <a:r>
              <a:rPr b="1" lang="en-GB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all can get an account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Ecosystem for </a:t>
            </a: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knowledge exchange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Source Sans Pro"/>
              <a:buAutoNum type="arabicPeriod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Some services </a:t>
            </a:r>
            <a:r>
              <a:rPr b="1" lang="en-GB">
                <a:latin typeface="Source Sans Pro"/>
                <a:ea typeface="Source Sans Pro"/>
                <a:cs typeface="Source Sans Pro"/>
                <a:sym typeface="Source Sans Pro"/>
              </a:rPr>
              <a:t>integrated in EOSC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54550" y="4746600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https://www.clarin.eu/content/clarin-nutshell</a:t>
            </a:r>
            <a:r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5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 for Open Science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-"/>
            </a:pPr>
            <a:r>
              <a:rPr lang="en-GB" sz="1900">
                <a:latin typeface="Source Sans Pro"/>
                <a:ea typeface="Source Sans Pro"/>
                <a:cs typeface="Source Sans Pro"/>
                <a:sym typeface="Source Sans Pro"/>
              </a:rPr>
              <a:t>Promotion of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comparative perspectives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multidisciplinary collaboration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transnational research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b="1" lang="en-GB" sz="1700">
                <a:latin typeface="Source Sans Pro"/>
                <a:ea typeface="Source Sans Pro"/>
                <a:cs typeface="Source Sans Pro"/>
                <a:sym typeface="Source Sans Pro"/>
              </a:rPr>
              <a:t>responsible data science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-"/>
            </a:pPr>
            <a:r>
              <a:rPr lang="en-GB" sz="1900">
                <a:latin typeface="Source Sans Pro"/>
                <a:ea typeface="Source Sans Pro"/>
                <a:cs typeface="Source Sans Pro"/>
                <a:sym typeface="Source Sans Pro"/>
              </a:rPr>
              <a:t>Support for linguistic diversity 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data covering </a:t>
            </a:r>
            <a:r>
              <a:rPr b="1" lang="en-GB" sz="1700">
                <a:latin typeface="Source Sans Pro"/>
                <a:ea typeface="Source Sans Pro"/>
                <a:cs typeface="Source Sans Pro"/>
                <a:sym typeface="Source Sans Pro"/>
              </a:rPr>
              <a:t>many languages 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tools for many languages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language resources in all modalities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discipline- &amp; language-agnostic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471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Promotion of sharing &amp; re-use of language data through sustainable </a:t>
            </a:r>
            <a:r>
              <a:rPr b="1" lang="en-GB" sz="1700">
                <a:latin typeface="Source Sans Pro"/>
                <a:ea typeface="Source Sans Pro"/>
                <a:cs typeface="Source Sans Pro"/>
                <a:sym typeface="Source Sans Pro"/>
              </a:rPr>
              <a:t>data registries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Enhancement &amp; deployment of </a:t>
            </a:r>
            <a:r>
              <a:rPr b="1" lang="en-GB" sz="1700">
                <a:latin typeface="Source Sans Pro"/>
                <a:ea typeface="Source Sans Pro"/>
                <a:cs typeface="Source Sans Pro"/>
                <a:sym typeface="Source Sans Pro"/>
              </a:rPr>
              <a:t>interoperability </a:t>
            </a: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of language data &amp; services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common metadata framework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distributed network of </a:t>
            </a:r>
            <a:r>
              <a:rPr b="1" lang="en-GB" sz="1700">
                <a:latin typeface="Source Sans Pro"/>
                <a:ea typeface="Source Sans Pro"/>
                <a:cs typeface="Source Sans Pro"/>
                <a:sym typeface="Source Sans Pro"/>
              </a:rPr>
              <a:t>FAIR certified data repositories </a:t>
            </a: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for language data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3691950"/>
            <a:ext cx="9144000" cy="15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416378" y="460311"/>
            <a:ext cx="5970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en-GB" sz="322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FAIR Principles</a:t>
            </a:r>
            <a:endParaRPr b="1" sz="322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7" name="Google Shape;97;p19"/>
          <p:cNvGrpSpPr/>
          <p:nvPr/>
        </p:nvGrpSpPr>
        <p:grpSpPr>
          <a:xfrm>
            <a:off x="664791" y="1271107"/>
            <a:ext cx="3907200" cy="3030676"/>
            <a:chOff x="646716" y="1226157"/>
            <a:chExt cx="3907200" cy="3030676"/>
          </a:xfrm>
        </p:grpSpPr>
        <p:sp>
          <p:nvSpPr>
            <p:cNvPr id="98" name="Google Shape;98;p19"/>
            <p:cNvSpPr txBox="1"/>
            <p:nvPr/>
          </p:nvSpPr>
          <p:spPr>
            <a:xfrm>
              <a:off x="646716" y="1226157"/>
              <a:ext cx="3907200" cy="665100"/>
            </a:xfrm>
            <a:prstGeom prst="rect">
              <a:avLst/>
            </a:prstGeom>
            <a:solidFill>
              <a:srgbClr val="39688B"/>
            </a:solidFill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i="0" lang="en-GB" sz="3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Findable</a:t>
              </a:r>
              <a:endParaRPr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9" name="Google Shape;99;p19"/>
            <p:cNvSpPr txBox="1"/>
            <p:nvPr/>
          </p:nvSpPr>
          <p:spPr>
            <a:xfrm>
              <a:off x="646716" y="2014682"/>
              <a:ext cx="3907200" cy="665100"/>
            </a:xfrm>
            <a:prstGeom prst="rect">
              <a:avLst/>
            </a:prstGeom>
            <a:solidFill>
              <a:srgbClr val="3399BB"/>
            </a:solidFill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i="0" lang="en-GB" sz="3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Accessible</a:t>
              </a:r>
              <a:endParaRPr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0" name="Google Shape;100;p19"/>
            <p:cNvSpPr txBox="1"/>
            <p:nvPr/>
          </p:nvSpPr>
          <p:spPr>
            <a:xfrm>
              <a:off x="646716" y="2803208"/>
              <a:ext cx="3907200" cy="665100"/>
            </a:xfrm>
            <a:prstGeom prst="rect">
              <a:avLst/>
            </a:prstGeom>
            <a:solidFill>
              <a:srgbClr val="A2C037"/>
            </a:solidFill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i="0" lang="en-GB" sz="3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Interoperable</a:t>
              </a:r>
              <a:endParaRPr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1" name="Google Shape;101;p19"/>
            <p:cNvSpPr txBox="1"/>
            <p:nvPr/>
          </p:nvSpPr>
          <p:spPr>
            <a:xfrm>
              <a:off x="646716" y="3591733"/>
              <a:ext cx="3907200" cy="665100"/>
            </a:xfrm>
            <a:prstGeom prst="rect">
              <a:avLst/>
            </a:prstGeom>
            <a:solidFill>
              <a:srgbClr val="99CCDD"/>
            </a:solidFill>
            <a:ln>
              <a:noFill/>
            </a:ln>
          </p:spPr>
          <p:txBody>
            <a:bodyPr anchorCtr="0" anchor="ctr" bIns="120000" lIns="120000" spcFirstLastPara="1" rIns="120000" wrap="square" tIns="12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i="0" lang="en-GB" sz="3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Reusable</a:t>
              </a:r>
              <a:endParaRPr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2" name="Google Shape;102;p19"/>
          <p:cNvSpPr txBox="1"/>
          <p:nvPr/>
        </p:nvSpPr>
        <p:spPr>
          <a:xfrm>
            <a:off x="5331725" y="1271100"/>
            <a:ext cx="37284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-"/>
            </a:pPr>
            <a:r>
              <a:rPr lang="en-GB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Persistent Identifiers (PIDs)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-"/>
            </a:pPr>
            <a:r>
              <a:rPr lang="en-GB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Management Plan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-"/>
            </a:pPr>
            <a:r>
              <a:rPr lang="en-GB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Metadata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-"/>
            </a:pPr>
            <a:r>
              <a:rPr lang="en-GB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Licences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-"/>
            </a:pPr>
            <a:r>
              <a:rPr lang="en-GB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Repositories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865150" y="28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CLARIN’s Macroscope Potential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625" y="1308700"/>
            <a:ext cx="6384824" cy="335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087625" y="4735600"/>
            <a:ext cx="2403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Rosnay, 1979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20695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CLARIN’s Countries </a:t>
            </a:r>
            <a:r>
              <a:rPr b="1" lang="en-GB" sz="14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(Sept 2024)</a:t>
            </a:r>
            <a:endParaRPr b="1" sz="14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41625" y="1017725"/>
            <a:ext cx="2720700" cy="3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latin typeface="Source Sans Pro"/>
                <a:ea typeface="Source Sans Pro"/>
                <a:cs typeface="Source Sans Pro"/>
                <a:sym typeface="Source Sans Pro"/>
              </a:rPr>
              <a:t>A consortium of type ERIC: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24 members and 2 observers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78181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4550" y="4746600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https://www.clarin.eu/content/national-consortia</a:t>
            </a:r>
            <a:r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399" y="445013"/>
            <a:ext cx="5945600" cy="5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0" y="-487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20695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CLARIN’s Centres </a:t>
            </a:r>
            <a:r>
              <a:rPr b="1" lang="en-GB" sz="14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(Sept 2024)</a:t>
            </a:r>
            <a:endParaRPr b="1" sz="14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946700" y="945800"/>
            <a:ext cx="55047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Source Sans Pro"/>
                <a:ea typeface="Source Sans Pro"/>
                <a:cs typeface="Source Sans Pro"/>
                <a:sym typeface="Source Sans Pro"/>
              </a:rPr>
              <a:t>A distributed network of 70 centres: 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1900"/>
              <a:buFont typeface="Source Sans Pro"/>
              <a:buChar char="-"/>
            </a:pPr>
            <a:r>
              <a:rPr lang="en-GB" sz="1900">
                <a:latin typeface="Source Sans Pro"/>
                <a:ea typeface="Source Sans Pro"/>
                <a:cs typeface="Source Sans Pro"/>
                <a:sym typeface="Source Sans Pro"/>
              </a:rPr>
              <a:t>22 CTS certified data centres (B-centres)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1900"/>
              <a:buFont typeface="Source Sans Pro"/>
              <a:buChar char="-"/>
            </a:pPr>
            <a:r>
              <a:rPr lang="en-GB" sz="1900">
                <a:latin typeface="Source Sans Pro"/>
                <a:ea typeface="Source Sans Pro"/>
                <a:cs typeface="Source Sans Pro"/>
                <a:sym typeface="Source Sans Pro"/>
              </a:rPr>
              <a:t>Strong focus on FAIRness &amp; interoperability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Federated login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Central metadata harvesting for easy discovery   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lnSpc>
                <a:spcPct val="78181"/>
              </a:lnSpc>
              <a:spcBef>
                <a:spcPts val="1000"/>
              </a:spcBef>
              <a:spcAft>
                <a:spcPts val="0"/>
              </a:spcAft>
              <a:buSzPts val="1700"/>
              <a:buFont typeface="Source Sans Pro"/>
              <a:buChar char="-"/>
            </a:pPr>
            <a:r>
              <a:rPr lang="en-GB" sz="1700">
                <a:latin typeface="Source Sans Pro"/>
                <a:ea typeface="Source Sans Pro"/>
                <a:cs typeface="Source Sans Pro"/>
                <a:sym typeface="Source Sans Pro"/>
              </a:rPr>
              <a:t>Chained services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78181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Source Sans Pro"/>
              <a:buChar char="-"/>
            </a:pPr>
            <a:r>
              <a:rPr lang="en-GB" sz="1900">
                <a:latin typeface="Source Sans Pro"/>
                <a:ea typeface="Source Sans Pro"/>
                <a:cs typeface="Source Sans Pro"/>
                <a:sym typeface="Source Sans Pro"/>
              </a:rPr>
              <a:t>30 Knowledge centres (K-centres)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4550" y="4746600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https://www.clarin.eu/content/clarin-centres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25" y="3369023"/>
            <a:ext cx="180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925" y="1379961"/>
            <a:ext cx="1800000" cy="53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35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</a:t>
            </a: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CLARIN Works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25" y="659344"/>
            <a:ext cx="8784648" cy="494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1119700" y="8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426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Language Observatory</a:t>
            </a:r>
            <a:endParaRPr b="1" sz="32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42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130750" y="1286575"/>
            <a:ext cx="42981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acet search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Links to landing pages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Download options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Details on licences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Details on technical features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Overview of tools that match the data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Citing LRs: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300" y="1700075"/>
            <a:ext cx="468225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25" y="258100"/>
            <a:ext cx="804425" cy="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975" y="1286574"/>
            <a:ext cx="4728177" cy="2179349"/>
          </a:xfrm>
          <a:prstGeom prst="rect">
            <a:avLst/>
          </a:prstGeom>
          <a:noFill/>
          <a:ln cap="flat" cmpd="sng" w="9525">
            <a:solidFill>
              <a:srgbClr val="07426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525" y="3872117"/>
            <a:ext cx="4260301" cy="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30750" y="474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https://vlo.clarin.eu</a:t>
            </a:r>
            <a:r>
              <a:rPr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